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8" r:id="rId5"/>
    <p:sldId id="259" r:id="rId6"/>
    <p:sldId id="1071" r:id="rId7"/>
    <p:sldId id="263" r:id="rId8"/>
    <p:sldId id="268" r:id="rId9"/>
    <p:sldId id="1073" r:id="rId10"/>
    <p:sldId id="264" r:id="rId11"/>
    <p:sldId id="265" r:id="rId12"/>
    <p:sldId id="2134806946" r:id="rId13"/>
    <p:sldId id="269" r:id="rId14"/>
    <p:sldId id="270" r:id="rId15"/>
    <p:sldId id="1067" r:id="rId16"/>
    <p:sldId id="2134806822" r:id="rId17"/>
    <p:sldId id="1074" r:id="rId18"/>
    <p:sldId id="1070" r:id="rId19"/>
    <p:sldId id="266" r:id="rId20"/>
    <p:sldId id="213480694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239518-CB69-45F4-8931-07115CB4F942}" v="408" dt="2024-01-23T09:39:44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21" d="100"/>
          <a:sy n="121" d="100"/>
        </p:scale>
        <p:origin x="7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5F5BD-B2F1-443B-AF87-6A3C6CD16EBC}" type="datetimeFigureOut">
              <a:rPr lang="en-GB" smtClean="0"/>
              <a:t>27/07/2025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B97D4-5B16-4218-8399-BA483E8DF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712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latin typeface="Segoe UI"/>
                <a:cs typeface="Segoe UI"/>
              </a:rPr>
              <a:t>2 mins on this (?)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01F5DF-6A9B-4AA8-8833-DDEC65EE38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963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19038-43FA-B4E4-2C8D-33488CC03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473D4D-8168-D320-B1B6-06152EE7F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EC962-DA10-3D5A-E88E-1220C096D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E2A6-1861-49BE-B57D-C5842914DD2F}" type="datetimeFigureOut">
              <a:rPr lang="en-GB" smtClean="0"/>
              <a:t>27/07/2025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42E14-0590-6D3F-D76C-6B3E61105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8DAED-E93C-E240-1D0C-61CA8B66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2A1C-94B5-4FDF-91C6-9A96A9875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494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C8F56-E62E-D4F4-566E-0A650431C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13F1DD-24A2-C45C-5030-1B00137F8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8D226-7006-1CFB-E26E-E5E205267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E2A6-1861-49BE-B57D-C5842914DD2F}" type="datetimeFigureOut">
              <a:rPr lang="en-GB" smtClean="0"/>
              <a:t>27/07/2025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9A2EC-1E47-BCA5-AFAA-C06D90D7F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11ADA-D72C-7F0B-1F3F-4131B2BB7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2A1C-94B5-4FDF-91C6-9A96A9875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4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9A117D-65A5-8CFC-E034-B699061CE2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EEB7E6-057C-6129-ECCD-37E686F56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A145D-0979-7590-7A76-53E1CE4E9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E2A6-1861-49BE-B57D-C5842914DD2F}" type="datetimeFigureOut">
              <a:rPr lang="en-GB" smtClean="0"/>
              <a:t>27/07/2025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DEEB7-B9C7-90E9-7876-B58B96D6D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9E491-98B8-3282-9AB8-EA1C77D5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2A1C-94B5-4FDF-91C6-9A96A9875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88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066EC-3A5E-2741-059A-3597F9AB2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2D34B-4FE7-3801-DA97-D0B53A835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6F655-9BAA-84B0-81E5-CFE98E4BD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E2A6-1861-49BE-B57D-C5842914DD2F}" type="datetimeFigureOut">
              <a:rPr lang="en-GB" smtClean="0"/>
              <a:t>27/07/2025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D0EB2-AF74-92CC-C09A-F4526DC8A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756FB-6557-C4EE-BEAB-A0AAC1EB6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2A1C-94B5-4FDF-91C6-9A96A9875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93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5746E-B7D1-0F46-378E-245427339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2129F-CDDC-7AFB-3919-A2087374E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A1E75-FBE3-F467-C1A4-4F6C0B4A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E2A6-1861-49BE-B57D-C5842914DD2F}" type="datetimeFigureOut">
              <a:rPr lang="en-GB" smtClean="0"/>
              <a:t>27/07/2025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1FD71-E561-BF31-31F5-17E7C1036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A8C57-C847-5DC1-4CDB-17B602BE6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2A1C-94B5-4FDF-91C6-9A96A9875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253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B9E8E-FA16-BAF3-CA81-4F0D58441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BC054-77A3-CC86-ECE9-3226BA04A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3233E2-0B45-0EB9-7F78-F80649BBC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05BFD-B5D8-9A32-0BAA-95399BB47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E2A6-1861-49BE-B57D-C5842914DD2F}" type="datetimeFigureOut">
              <a:rPr lang="en-GB" smtClean="0"/>
              <a:t>27/07/2025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7377C1-4423-2180-396A-777A4A273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082FB-AB2B-457E-F38D-0B5125BDC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2A1C-94B5-4FDF-91C6-9A96A9875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588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3ACB7-09BF-C040-FCF4-C062ED133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58CBC-C9C8-0D72-CD46-67D29BB81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3DFBE7-4E4C-6FE3-A21B-B3A8EBD7A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3C7E9-DC4C-449A-3B3B-ECC6CC2F6B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12174C-4E0C-3AF4-771C-7B63F20BBD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A1EF95-7CC1-1D94-5060-977DE8509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E2A6-1861-49BE-B57D-C5842914DD2F}" type="datetimeFigureOut">
              <a:rPr lang="en-GB" smtClean="0"/>
              <a:t>27/07/2025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313F69-BE81-B635-7852-9D46939A3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B0343B-4F54-BDD7-E443-834ABAA8C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2A1C-94B5-4FDF-91C6-9A96A9875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344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5678A-F4B9-894A-5991-D2EBC515D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E40E7-EFC9-B38F-4BC9-2CD312622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E2A6-1861-49BE-B57D-C5842914DD2F}" type="datetimeFigureOut">
              <a:rPr lang="en-GB" smtClean="0"/>
              <a:t>27/07/2025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C4216F-3F3E-C293-8980-1869E2BDD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ABFBAC-397F-5FCD-6677-BBA97A7FD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2A1C-94B5-4FDF-91C6-9A96A9875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47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9EEFBE-70AF-441E-1CAC-0018B78A6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E2A6-1861-49BE-B57D-C5842914DD2F}" type="datetimeFigureOut">
              <a:rPr lang="en-GB" smtClean="0"/>
              <a:t>27/07/2025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762C99-9E1A-D5C4-7DEB-24108F629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BA264-0446-C42C-DBC3-7AD66DC3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2A1C-94B5-4FDF-91C6-9A96A9875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14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320F2-7EEA-7188-A43A-D5827E74D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A6852-F08E-A559-0C6E-E24AF22AC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C72CE9-9AED-EDAF-7C13-56267AEEA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9D0FF8-2F84-9169-4D0D-0F64966F3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E2A6-1861-49BE-B57D-C5842914DD2F}" type="datetimeFigureOut">
              <a:rPr lang="en-GB" smtClean="0"/>
              <a:t>27/07/2025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0A2E3-2946-215F-076C-1EAB53B69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728AAF-0E48-B1A5-E18F-6D386CC5B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2A1C-94B5-4FDF-91C6-9A96A9875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914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75815-817F-D646-E80D-DF964FAE1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54D041-6613-C811-8D67-8CE24CA6AC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882CE6-D6FD-0A49-90AA-D3577FBBB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FD202-1D50-D206-17E5-EA30EEA11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E2A6-1861-49BE-B57D-C5842914DD2F}" type="datetimeFigureOut">
              <a:rPr lang="en-GB" smtClean="0"/>
              <a:t>27/07/2025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D45E5-7F7B-6EAE-F766-42E006215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EAE566-3F0F-6848-2757-AAFCD0343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2A1C-94B5-4FDF-91C6-9A96A9875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44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8B1683-E400-CD6B-3EFE-01DF38F31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CF573-8A58-5E90-F7C0-F31B374EB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EB8C7-9510-F171-4BE2-392EF79114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CE2A6-1861-49BE-B57D-C5842914DD2F}" type="datetimeFigureOut">
              <a:rPr lang="en-GB" smtClean="0"/>
              <a:t>27/07/2025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D1964-19A3-7EE3-248E-89630D3CF9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65CC4-A960-E690-EA76-1052B4D8F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22A1C-94B5-4FDF-91C6-9A96A9875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55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9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0.emf"/><Relationship Id="rId11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xplainer: What is a tipping point, and why should I care? | Ensia">
            <a:extLst>
              <a:ext uri="{FF2B5EF4-FFF2-40B4-BE49-F238E27FC236}">
                <a16:creationId xmlns:a16="http://schemas.microsoft.com/office/drawing/2014/main" id="{EFE09AB9-8BF7-A0B9-9670-8718BEF9E9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33061" y="126735"/>
            <a:ext cx="829042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outdoor, mountain&#10;&#10;Description automatically generated">
            <a:extLst>
              <a:ext uri="{FF2B5EF4-FFF2-40B4-BE49-F238E27FC236}">
                <a16:creationId xmlns:a16="http://schemas.microsoft.com/office/drawing/2014/main" id="{E38EBFAB-9D57-5419-2A15-FD5939143C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06125"/>
            <a:ext cx="12192000" cy="951875"/>
          </a:xfrm>
          <a:prstGeom prst="rect">
            <a:avLst/>
          </a:prstGeom>
        </p:spPr>
      </p:pic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72886C34-96FD-6A45-C306-6AEF0E6B56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1" y="5932413"/>
            <a:ext cx="4077050" cy="8992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5867FE1-BD1A-655A-FE54-EB269631E276}"/>
              </a:ext>
            </a:extLst>
          </p:cNvPr>
          <p:cNvSpPr txBox="1"/>
          <p:nvPr/>
        </p:nvSpPr>
        <p:spPr>
          <a:xfrm>
            <a:off x="713064" y="520117"/>
            <a:ext cx="6258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Outfit" pitchFamily="2" charset="0"/>
              </a:rPr>
              <a:t>Positive Tipping Points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02D9F2-2BE2-F23E-A121-9ABAF18F8B03}"/>
              </a:ext>
            </a:extLst>
          </p:cNvPr>
          <p:cNvSpPr txBox="1"/>
          <p:nvPr/>
        </p:nvSpPr>
        <p:spPr>
          <a:xfrm>
            <a:off x="578840" y="3718477"/>
            <a:ext cx="46359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Outfit" pitchFamily="2" charset="0"/>
              </a:rPr>
              <a:t>The point at which a series of small changes or incidents becomes significant enough to cause a larger, more important change </a:t>
            </a:r>
          </a:p>
          <a:p>
            <a:r>
              <a:rPr lang="en-GB" sz="1800" b="0" i="1" u="none" strike="noStrike" dirty="0">
                <a:solidFill>
                  <a:srgbClr val="000000"/>
                </a:solidFill>
                <a:effectLst/>
                <a:latin typeface="Outfit" pitchFamily="2" charset="0"/>
              </a:rPr>
              <a:t>Oxford English Dictionary</a:t>
            </a:r>
            <a:endParaRPr lang="en-GB" i="1" dirty="0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733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mountain&#10;&#10;Description automatically generated">
            <a:extLst>
              <a:ext uri="{FF2B5EF4-FFF2-40B4-BE49-F238E27FC236}">
                <a16:creationId xmlns:a16="http://schemas.microsoft.com/office/drawing/2014/main" id="{E38EBFAB-9D57-5419-2A15-FD5939143C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06125"/>
            <a:ext cx="12192000" cy="951875"/>
          </a:xfrm>
          <a:prstGeom prst="rect">
            <a:avLst/>
          </a:prstGeom>
        </p:spPr>
      </p:pic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72886C34-96FD-6A45-C306-6AEF0E6B56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1" y="5932413"/>
            <a:ext cx="4077050" cy="8992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C71F3D-8779-43E7-8F79-7B9F1005AB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790" y="202206"/>
            <a:ext cx="7656990" cy="55114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6B1914-54C5-5871-FA2E-ABB8BE99764E}"/>
              </a:ext>
            </a:extLst>
          </p:cNvPr>
          <p:cNvSpPr/>
          <p:nvPr/>
        </p:nvSpPr>
        <p:spPr>
          <a:xfrm rot="2096097">
            <a:off x="720552" y="2872228"/>
            <a:ext cx="1963160" cy="2672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6B85DB-3101-E1C8-4420-97D3309F464D}"/>
              </a:ext>
            </a:extLst>
          </p:cNvPr>
          <p:cNvSpPr/>
          <p:nvPr/>
        </p:nvSpPr>
        <p:spPr>
          <a:xfrm>
            <a:off x="2459113" y="4447713"/>
            <a:ext cx="1740024" cy="77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978BF8-4839-54B8-A552-B4A31A52376D}"/>
              </a:ext>
            </a:extLst>
          </p:cNvPr>
          <p:cNvSpPr txBox="1"/>
          <p:nvPr/>
        </p:nvSpPr>
        <p:spPr>
          <a:xfrm>
            <a:off x="4713910" y="621152"/>
            <a:ext cx="6285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Outfit" pitchFamily="2" charset="0"/>
              </a:rPr>
              <a:t>Create the conditions for change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72911-7A2D-3047-C547-1712D28B0BED}"/>
              </a:ext>
            </a:extLst>
          </p:cNvPr>
          <p:cNvSpPr txBox="1"/>
          <p:nvPr/>
        </p:nvSpPr>
        <p:spPr>
          <a:xfrm>
            <a:off x="6437657" y="1954282"/>
            <a:ext cx="4865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Outfit" pitchFamily="2" charset="0"/>
              </a:rPr>
              <a:t>Find reinforcing feedbacks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6A2007-BAE1-A4C9-98E5-CB0056287BE9}"/>
              </a:ext>
            </a:extLst>
          </p:cNvPr>
          <p:cNvSpPr txBox="1"/>
          <p:nvPr/>
        </p:nvSpPr>
        <p:spPr>
          <a:xfrm>
            <a:off x="8009071" y="3685263"/>
            <a:ext cx="3460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Outfit" pitchFamily="2" charset="0"/>
              </a:rPr>
              <a:t>Trigger the change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A96229-5289-B47D-7903-BB897702E4EF}"/>
              </a:ext>
            </a:extLst>
          </p:cNvPr>
          <p:cNvSpPr/>
          <p:nvPr/>
        </p:nvSpPr>
        <p:spPr>
          <a:xfrm>
            <a:off x="4500979" y="1828800"/>
            <a:ext cx="932155" cy="1438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DE7735-E2BF-28EB-2390-063D6F432E6C}"/>
              </a:ext>
            </a:extLst>
          </p:cNvPr>
          <p:cNvSpPr/>
          <p:nvPr/>
        </p:nvSpPr>
        <p:spPr>
          <a:xfrm>
            <a:off x="1514249" y="2254081"/>
            <a:ext cx="3231472" cy="1509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8A4E2F-4F2F-C190-C68D-99166CFAF300}"/>
              </a:ext>
            </a:extLst>
          </p:cNvPr>
          <p:cNvSpPr/>
          <p:nvPr/>
        </p:nvSpPr>
        <p:spPr>
          <a:xfrm>
            <a:off x="5326611" y="1704514"/>
            <a:ext cx="932155" cy="1724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CA43DE-81C3-9B83-617D-F38D2586B8E8}"/>
              </a:ext>
            </a:extLst>
          </p:cNvPr>
          <p:cNvSpPr/>
          <p:nvPr/>
        </p:nvSpPr>
        <p:spPr>
          <a:xfrm>
            <a:off x="2706958" y="1852790"/>
            <a:ext cx="932155" cy="1438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3CAB9D-DB99-1878-F5F4-862B77ED7E6F}"/>
              </a:ext>
            </a:extLst>
          </p:cNvPr>
          <p:cNvSpPr/>
          <p:nvPr/>
        </p:nvSpPr>
        <p:spPr>
          <a:xfrm>
            <a:off x="5935459" y="3143118"/>
            <a:ext cx="2117933" cy="2010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059912-1752-2B72-DD7C-6A7401295E29}"/>
              </a:ext>
            </a:extLst>
          </p:cNvPr>
          <p:cNvSpPr/>
          <p:nvPr/>
        </p:nvSpPr>
        <p:spPr>
          <a:xfrm>
            <a:off x="3639113" y="3846201"/>
            <a:ext cx="1894257" cy="1401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F8078F-A862-4839-82A1-B6711CF5E507}"/>
              </a:ext>
            </a:extLst>
          </p:cNvPr>
          <p:cNvSpPr/>
          <p:nvPr/>
        </p:nvSpPr>
        <p:spPr>
          <a:xfrm>
            <a:off x="4551285" y="3560319"/>
            <a:ext cx="2117933" cy="2010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62BB2E-219C-04D5-3D46-3D899DB284D3}"/>
              </a:ext>
            </a:extLst>
          </p:cNvPr>
          <p:cNvSpPr/>
          <p:nvPr/>
        </p:nvSpPr>
        <p:spPr>
          <a:xfrm>
            <a:off x="4617145" y="3297681"/>
            <a:ext cx="709466" cy="1401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0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mountain&#10;&#10;Description automatically generated">
            <a:extLst>
              <a:ext uri="{FF2B5EF4-FFF2-40B4-BE49-F238E27FC236}">
                <a16:creationId xmlns:a16="http://schemas.microsoft.com/office/drawing/2014/main" id="{E38EBFAB-9D57-5419-2A15-FD5939143C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06125"/>
            <a:ext cx="12192000" cy="951875"/>
          </a:xfrm>
          <a:prstGeom prst="rect">
            <a:avLst/>
          </a:prstGeom>
        </p:spPr>
      </p:pic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72886C34-96FD-6A45-C306-6AEF0E6B56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1" y="5932413"/>
            <a:ext cx="4077050" cy="8992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47DEE7-8774-9202-04EA-D5B76BD78AA3}"/>
              </a:ext>
            </a:extLst>
          </p:cNvPr>
          <p:cNvSpPr txBox="1"/>
          <p:nvPr/>
        </p:nvSpPr>
        <p:spPr>
          <a:xfrm>
            <a:off x="701204" y="575937"/>
            <a:ext cx="3320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Outfit" pitchFamily="2" charset="0"/>
              </a:rPr>
              <a:t>Create the conditions for change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9B5B16-CE1F-FDAE-D3B0-6C2F616F224A}"/>
              </a:ext>
            </a:extLst>
          </p:cNvPr>
          <p:cNvSpPr txBox="1"/>
          <p:nvPr/>
        </p:nvSpPr>
        <p:spPr>
          <a:xfrm>
            <a:off x="4435809" y="575937"/>
            <a:ext cx="3320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Outfit" pitchFamily="2" charset="0"/>
              </a:rPr>
              <a:t>Find the feedback loops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DB3CE4-57DA-A8AF-3AE9-56668EB7F8E5}"/>
              </a:ext>
            </a:extLst>
          </p:cNvPr>
          <p:cNvSpPr txBox="1"/>
          <p:nvPr/>
        </p:nvSpPr>
        <p:spPr>
          <a:xfrm>
            <a:off x="8497279" y="575937"/>
            <a:ext cx="3320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Outfit" pitchFamily="2" charset="0"/>
              </a:rPr>
              <a:t>Trigger the change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ADA50D-4CAA-D387-043B-89F2BACFF9EE}"/>
              </a:ext>
            </a:extLst>
          </p:cNvPr>
          <p:cNvSpPr txBox="1"/>
          <p:nvPr/>
        </p:nvSpPr>
        <p:spPr>
          <a:xfrm>
            <a:off x="1492797" y="1395168"/>
            <a:ext cx="27365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Outfit" pitchFamily="2" charset="0"/>
              </a:rPr>
              <a:t>Number of people</a:t>
            </a:r>
          </a:p>
          <a:p>
            <a:endParaRPr lang="en-GB" sz="2000" dirty="0">
              <a:latin typeface="Outfit" pitchFamily="2" charset="0"/>
            </a:endParaRPr>
          </a:p>
          <a:p>
            <a:r>
              <a:rPr lang="en-GB" sz="2000" dirty="0">
                <a:latin typeface="Outfit" pitchFamily="2" charset="0"/>
              </a:rPr>
              <a:t>Access to information</a:t>
            </a:r>
          </a:p>
          <a:p>
            <a:endParaRPr lang="en-GB" sz="2000" dirty="0">
              <a:latin typeface="Outfit" pitchFamily="2" charset="0"/>
            </a:endParaRPr>
          </a:p>
          <a:p>
            <a:r>
              <a:rPr lang="en-GB" sz="2000" dirty="0">
                <a:latin typeface="Outfit" pitchFamily="2" charset="0"/>
              </a:rPr>
              <a:t>Affordability</a:t>
            </a:r>
          </a:p>
          <a:p>
            <a:endParaRPr lang="en-GB" sz="2000" dirty="0">
              <a:latin typeface="Outfit" pitchFamily="2" charset="0"/>
            </a:endParaRPr>
          </a:p>
          <a:p>
            <a:r>
              <a:rPr lang="en-GB" sz="2000" dirty="0">
                <a:latin typeface="Outfit" pitchFamily="2" charset="0"/>
              </a:rPr>
              <a:t>Quality</a:t>
            </a:r>
          </a:p>
          <a:p>
            <a:endParaRPr lang="en-GB" sz="2000" dirty="0">
              <a:latin typeface="Outfit" pitchFamily="2" charset="0"/>
            </a:endParaRPr>
          </a:p>
          <a:p>
            <a:r>
              <a:rPr lang="en-GB" sz="2000" dirty="0">
                <a:latin typeface="Outfit" pitchFamily="2" charset="0"/>
              </a:rPr>
              <a:t>Desirability</a:t>
            </a:r>
          </a:p>
          <a:p>
            <a:endParaRPr lang="en-GB" sz="2000" dirty="0">
              <a:latin typeface="Outfit" pitchFamily="2" charset="0"/>
            </a:endParaRPr>
          </a:p>
          <a:p>
            <a:r>
              <a:rPr lang="en-GB" sz="2000" dirty="0">
                <a:latin typeface="Outfit" pitchFamily="2" charset="0"/>
              </a:rPr>
              <a:t>Accessibility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301952-1B8E-376B-C7B9-C70ABD80F899}"/>
              </a:ext>
            </a:extLst>
          </p:cNvPr>
          <p:cNvSpPr txBox="1"/>
          <p:nvPr/>
        </p:nvSpPr>
        <p:spPr>
          <a:xfrm>
            <a:off x="5470126" y="1395063"/>
            <a:ext cx="25998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Outfit" pitchFamily="2" charset="0"/>
              </a:rPr>
              <a:t>Critical mass</a:t>
            </a:r>
          </a:p>
          <a:p>
            <a:endParaRPr lang="en-GB" sz="2000" dirty="0">
              <a:latin typeface="Outfit" pitchFamily="2" charset="0"/>
            </a:endParaRPr>
          </a:p>
          <a:p>
            <a:r>
              <a:rPr lang="en-GB" sz="2000" dirty="0">
                <a:latin typeface="Outfit" pitchFamily="2" charset="0"/>
              </a:rPr>
              <a:t>Economies of scale</a:t>
            </a:r>
          </a:p>
          <a:p>
            <a:r>
              <a:rPr lang="en-GB" sz="2000" dirty="0">
                <a:latin typeface="Outfit" pitchFamily="2" charset="0"/>
              </a:rPr>
              <a:t> </a:t>
            </a:r>
          </a:p>
          <a:p>
            <a:r>
              <a:rPr lang="en-GB" sz="2000" dirty="0">
                <a:latin typeface="Outfit" pitchFamily="2" charset="0"/>
              </a:rPr>
              <a:t>Learning by doing</a:t>
            </a:r>
          </a:p>
          <a:p>
            <a:endParaRPr lang="en-GB" sz="2000" dirty="0">
              <a:latin typeface="Outfit" pitchFamily="2" charset="0"/>
            </a:endParaRPr>
          </a:p>
          <a:p>
            <a:r>
              <a:rPr lang="en-GB" sz="2000" dirty="0">
                <a:latin typeface="Outfit" pitchFamily="2" charset="0"/>
              </a:rPr>
              <a:t>Co-ordination</a:t>
            </a:r>
          </a:p>
          <a:p>
            <a:endParaRPr lang="en-GB" sz="2000" dirty="0">
              <a:latin typeface="Outfit" pitchFamily="2" charset="0"/>
            </a:endParaRPr>
          </a:p>
          <a:p>
            <a:r>
              <a:rPr lang="en-GB" sz="2000" dirty="0">
                <a:latin typeface="Outfit" pitchFamily="2" charset="0"/>
              </a:rPr>
              <a:t>Social networks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C24EA8-527B-46CF-2AF0-9D5F0B25A10C}"/>
              </a:ext>
            </a:extLst>
          </p:cNvPr>
          <p:cNvSpPr txBox="1"/>
          <p:nvPr/>
        </p:nvSpPr>
        <p:spPr>
          <a:xfrm>
            <a:off x="9279996" y="1395168"/>
            <a:ext cx="25998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Outfit" pitchFamily="2" charset="0"/>
              </a:rPr>
              <a:t>Innovation</a:t>
            </a:r>
          </a:p>
          <a:p>
            <a:endParaRPr lang="en-GB" sz="2000" dirty="0">
              <a:latin typeface="Outfit" pitchFamily="2" charset="0"/>
            </a:endParaRPr>
          </a:p>
          <a:p>
            <a:r>
              <a:rPr lang="en-GB" sz="2000" dirty="0">
                <a:latin typeface="Outfit" pitchFamily="2" charset="0"/>
              </a:rPr>
              <a:t>New policy</a:t>
            </a:r>
          </a:p>
          <a:p>
            <a:endParaRPr lang="en-GB" sz="2000" dirty="0">
              <a:latin typeface="Outfit" pitchFamily="2" charset="0"/>
            </a:endParaRPr>
          </a:p>
          <a:p>
            <a:r>
              <a:rPr lang="en-GB" sz="2000" dirty="0">
                <a:latin typeface="Outfit" pitchFamily="2" charset="0"/>
              </a:rPr>
              <a:t>Behaviour change</a:t>
            </a:r>
          </a:p>
          <a:p>
            <a:endParaRPr lang="en-GB" sz="2000" dirty="0">
              <a:latin typeface="Outfit" pitchFamily="2" charset="0"/>
            </a:endParaRPr>
          </a:p>
          <a:p>
            <a:r>
              <a:rPr lang="en-GB" sz="2000" dirty="0">
                <a:latin typeface="Outfit" pitchFamily="2" charset="0"/>
              </a:rPr>
              <a:t>Investment</a:t>
            </a:r>
          </a:p>
          <a:p>
            <a:endParaRPr lang="en-GB" sz="2000" dirty="0">
              <a:latin typeface="Outfit" pitchFamily="2" charset="0"/>
            </a:endParaRPr>
          </a:p>
          <a:p>
            <a:r>
              <a:rPr lang="en-GB" sz="2000" dirty="0">
                <a:latin typeface="Outfit" pitchFamily="2" charset="0"/>
              </a:rPr>
              <a:t>New information</a:t>
            </a:r>
          </a:p>
        </p:txBody>
      </p:sp>
      <p:sp>
        <p:nvSpPr>
          <p:cNvPr id="9" name="AutoShape 2" descr="population Icon 2367056">
            <a:extLst>
              <a:ext uri="{FF2B5EF4-FFF2-40B4-BE49-F238E27FC236}">
                <a16:creationId xmlns:a16="http://schemas.microsoft.com/office/drawing/2014/main" id="{CEBDD9A2-57D0-CD01-5CE7-06875CF0F4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776CD621-87CF-1421-E015-958BC6C05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488" y="1343492"/>
            <a:ext cx="487532" cy="48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71A5CF17-6413-B85B-EEC8-EC72FDD30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544" y="1943770"/>
            <a:ext cx="508476" cy="50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DD6DCA4B-62DD-F057-9E6C-2BB4A16C6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544" y="2551193"/>
            <a:ext cx="508476" cy="50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1C614433-6313-C91D-E930-EB034340A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216" y="3119338"/>
            <a:ext cx="594804" cy="59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A782459C-BE28-51B2-4FE0-90950EBCF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27" y="3773811"/>
            <a:ext cx="532660" cy="53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5667E35C-A2E7-362B-9D61-E03D905D3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850" y="4363548"/>
            <a:ext cx="568170" cy="56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0F5E04-D198-68A7-E6B7-EBF2F2B45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2459" y="1179379"/>
            <a:ext cx="612920" cy="61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AE5F7B13-BB4F-7435-B110-7C3B7BB5D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4131" y="1831024"/>
            <a:ext cx="629575" cy="62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>
            <a:extLst>
              <a:ext uri="{FF2B5EF4-FFF2-40B4-BE49-F238E27FC236}">
                <a16:creationId xmlns:a16="http://schemas.microsoft.com/office/drawing/2014/main" id="{F03EF845-9E01-C3AF-A670-31A8ECD6E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2719" y="3162670"/>
            <a:ext cx="532660" cy="53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>
            <a:extLst>
              <a:ext uri="{FF2B5EF4-FFF2-40B4-BE49-F238E27FC236}">
                <a16:creationId xmlns:a16="http://schemas.microsoft.com/office/drawing/2014/main" id="{EF236626-E87F-C62C-0BD9-169710DC8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2459" y="3714142"/>
            <a:ext cx="648070" cy="64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4">
            <a:extLst>
              <a:ext uri="{FF2B5EF4-FFF2-40B4-BE49-F238E27FC236}">
                <a16:creationId xmlns:a16="http://schemas.microsoft.com/office/drawing/2014/main" id="{2EFF5E1F-ABEF-10B9-6FFE-98147B0CE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5292" y="1302510"/>
            <a:ext cx="563362" cy="56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6">
            <a:extLst>
              <a:ext uri="{FF2B5EF4-FFF2-40B4-BE49-F238E27FC236}">
                <a16:creationId xmlns:a16="http://schemas.microsoft.com/office/drawing/2014/main" id="{4F6CBBAC-AF72-2866-85AF-A54CBA033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1199" y="1966717"/>
            <a:ext cx="563362" cy="56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8">
            <a:extLst>
              <a:ext uri="{FF2B5EF4-FFF2-40B4-BE49-F238E27FC236}">
                <a16:creationId xmlns:a16="http://schemas.microsoft.com/office/drawing/2014/main" id="{528E6F37-B3FE-66E0-9084-F52BF59BF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3084" y="2565231"/>
            <a:ext cx="587023" cy="58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0">
            <a:extLst>
              <a:ext uri="{FF2B5EF4-FFF2-40B4-BE49-F238E27FC236}">
                <a16:creationId xmlns:a16="http://schemas.microsoft.com/office/drawing/2014/main" id="{9582D779-52F5-FF4B-DF07-2CD91DDCE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4740" y="3168031"/>
            <a:ext cx="594804" cy="59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2">
            <a:extLst>
              <a:ext uri="{FF2B5EF4-FFF2-40B4-BE49-F238E27FC236}">
                <a16:creationId xmlns:a16="http://schemas.microsoft.com/office/drawing/2014/main" id="{FAC92920-2481-A02D-578A-F7A6892A5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4740" y="3797797"/>
            <a:ext cx="594804" cy="59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4">
            <a:extLst>
              <a:ext uri="{FF2B5EF4-FFF2-40B4-BE49-F238E27FC236}">
                <a16:creationId xmlns:a16="http://schemas.microsoft.com/office/drawing/2014/main" id="{DED18425-6E5E-34F2-C27F-6542560E7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2124" y="2444722"/>
            <a:ext cx="629575" cy="62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30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CDDDF8-7E2A-4B58-8F71-CB15FF07F5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151" y="5965794"/>
            <a:ext cx="3346882" cy="892206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8A44A3D9-8FBF-490B-BE1D-66EB51CF85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187" y="6092120"/>
            <a:ext cx="3986073" cy="631458"/>
          </a:xfrm>
          <a:prstGeom prst="rect">
            <a:avLst/>
          </a:prstGeom>
        </p:spPr>
      </p:pic>
      <p:pic>
        <p:nvPicPr>
          <p:cNvPr id="11" name="Picture 10" descr="A picture containing outdoor, mountain&#10;&#10;Description automatically generated">
            <a:extLst>
              <a:ext uri="{FF2B5EF4-FFF2-40B4-BE49-F238E27FC236}">
                <a16:creationId xmlns:a16="http://schemas.microsoft.com/office/drawing/2014/main" id="{A3325545-6EA6-D257-776A-E8AEADF336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06125"/>
            <a:ext cx="12192000" cy="951875"/>
          </a:xfrm>
          <a:prstGeom prst="rect">
            <a:avLst/>
          </a:prstGeom>
        </p:spPr>
      </p:pic>
      <p:pic>
        <p:nvPicPr>
          <p:cNvPr id="4098" name="Picture 2" descr="Chart: Electric Mobility: Norway Leads the Charge | Statista">
            <a:extLst>
              <a:ext uri="{FF2B5EF4-FFF2-40B4-BE49-F238E27FC236}">
                <a16:creationId xmlns:a16="http://schemas.microsoft.com/office/drawing/2014/main" id="{9EF6292D-C7F0-0B53-6E02-93DE3054C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073"/>
            <a:ext cx="5903650" cy="59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364AC2-70D5-0B21-2232-80C22939FFD1}"/>
              </a:ext>
            </a:extLst>
          </p:cNvPr>
          <p:cNvSpPr txBox="1"/>
          <p:nvPr/>
        </p:nvSpPr>
        <p:spPr>
          <a:xfrm>
            <a:off x="6288352" y="335546"/>
            <a:ext cx="490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Outfit" pitchFamily="2" charset="0"/>
              </a:rPr>
              <a:t>Price goes down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5BC072-DEA1-3871-3EAE-CBFF684919E1}"/>
              </a:ext>
            </a:extLst>
          </p:cNvPr>
          <p:cNvSpPr txBox="1"/>
          <p:nvPr/>
        </p:nvSpPr>
        <p:spPr>
          <a:xfrm>
            <a:off x="6288352" y="831659"/>
            <a:ext cx="490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Outfit" pitchFamily="2" charset="0"/>
              </a:rPr>
              <a:t>Quality goes 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59C28E-BDDB-F3A3-6E73-35DB00CAF5CF}"/>
              </a:ext>
            </a:extLst>
          </p:cNvPr>
          <p:cNvSpPr txBox="1"/>
          <p:nvPr/>
        </p:nvSpPr>
        <p:spPr>
          <a:xfrm>
            <a:off x="6288351" y="1327772"/>
            <a:ext cx="490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Outfit" pitchFamily="2" charset="0"/>
              </a:rPr>
              <a:t>Desirability goes 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050222-CC59-E43F-4724-F0CDD2BC8372}"/>
              </a:ext>
            </a:extLst>
          </p:cNvPr>
          <p:cNvSpPr txBox="1"/>
          <p:nvPr/>
        </p:nvSpPr>
        <p:spPr>
          <a:xfrm>
            <a:off x="6288350" y="1826785"/>
            <a:ext cx="490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Outfit" pitchFamily="2" charset="0"/>
              </a:rPr>
              <a:t>Accessibility goes 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9CF6B3-FD1F-9F71-F407-F7EF0CBD4D63}"/>
              </a:ext>
            </a:extLst>
          </p:cNvPr>
          <p:cNvSpPr txBox="1"/>
          <p:nvPr/>
        </p:nvSpPr>
        <p:spPr>
          <a:xfrm>
            <a:off x="6288352" y="2319998"/>
            <a:ext cx="490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Outfit" pitchFamily="2" charset="0"/>
              </a:rPr>
              <a:t>Cost of alternative goes up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1727D74-87E3-4711-D3BB-A713E29762C6}"/>
              </a:ext>
            </a:extLst>
          </p:cNvPr>
          <p:cNvCxnSpPr/>
          <p:nvPr/>
        </p:nvCxnSpPr>
        <p:spPr>
          <a:xfrm>
            <a:off x="8984203" y="435006"/>
            <a:ext cx="0" cy="28408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56E6A8B-9D74-B15A-48E1-43E10D0D75AC}"/>
              </a:ext>
            </a:extLst>
          </p:cNvPr>
          <p:cNvCxnSpPr>
            <a:cxnSpLocks/>
          </p:cNvCxnSpPr>
          <p:nvPr/>
        </p:nvCxnSpPr>
        <p:spPr>
          <a:xfrm flipV="1">
            <a:off x="8976806" y="959990"/>
            <a:ext cx="0" cy="25186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F2F904E-B9A0-C82C-3392-276754CBDC48}"/>
              </a:ext>
            </a:extLst>
          </p:cNvPr>
          <p:cNvCxnSpPr>
            <a:cxnSpLocks/>
          </p:cNvCxnSpPr>
          <p:nvPr/>
        </p:nvCxnSpPr>
        <p:spPr>
          <a:xfrm flipV="1">
            <a:off x="9475435" y="1449742"/>
            <a:ext cx="0" cy="25186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8265E8E-B663-233D-1C48-641F4F99DB38}"/>
              </a:ext>
            </a:extLst>
          </p:cNvPr>
          <p:cNvCxnSpPr>
            <a:cxnSpLocks/>
          </p:cNvCxnSpPr>
          <p:nvPr/>
        </p:nvCxnSpPr>
        <p:spPr>
          <a:xfrm flipV="1">
            <a:off x="9635233" y="1938013"/>
            <a:ext cx="0" cy="25186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2D3CB99-9951-D8C1-5EB5-54290F8C181E}"/>
              </a:ext>
            </a:extLst>
          </p:cNvPr>
          <p:cNvCxnSpPr>
            <a:cxnSpLocks/>
          </p:cNvCxnSpPr>
          <p:nvPr/>
        </p:nvCxnSpPr>
        <p:spPr>
          <a:xfrm flipV="1">
            <a:off x="10514123" y="2435163"/>
            <a:ext cx="0" cy="25186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outdoor, mountain&#10;&#10;Description automatically generated">
            <a:extLst>
              <a:ext uri="{FF2B5EF4-FFF2-40B4-BE49-F238E27FC236}">
                <a16:creationId xmlns:a16="http://schemas.microsoft.com/office/drawing/2014/main" id="{2BCA7683-2722-45CA-A731-C25DC9A1A3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06125"/>
            <a:ext cx="12192000" cy="951875"/>
          </a:xfrm>
          <a:prstGeom prst="rect">
            <a:avLst/>
          </a:prstGeom>
        </p:spPr>
      </p:pic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BCA596D3-26E3-B658-F0EF-B124863238F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1" y="5932413"/>
            <a:ext cx="4077050" cy="89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3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040A4FE-C7CF-402F-9202-E800A244FBB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040A4FE-C7CF-402F-9202-E800A244FB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8F389E6-9192-41D6-BCF1-0439191B0AF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1100" b="1" strike="noStrike" kern="1200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B3681BEF-DEAE-49FD-B18B-F66039E8D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16" y="261159"/>
            <a:ext cx="11701512" cy="708715"/>
          </a:xfrm>
        </p:spPr>
        <p:txBody>
          <a:bodyPr vert="horz">
            <a:normAutofit/>
          </a:bodyPr>
          <a:lstStyle/>
          <a:p>
            <a:r>
              <a:rPr lang="en-GB" sz="2800" b="1" dirty="0">
                <a:latin typeface="Outfit" pitchFamily="2" charset="0"/>
                <a:ea typeface="+mn-ea"/>
                <a:cs typeface="+mn-cs"/>
              </a:rPr>
              <a:t>Social contagion</a:t>
            </a:r>
          </a:p>
        </p:txBody>
      </p:sp>
      <p:sp>
        <p:nvSpPr>
          <p:cNvPr id="61" name="Slide Number Placeholder 4">
            <a:extLst>
              <a:ext uri="{FF2B5EF4-FFF2-40B4-BE49-F238E27FC236}">
                <a16:creationId xmlns:a16="http://schemas.microsoft.com/office/drawing/2014/main" id="{FB7EB14E-6D44-434A-B911-B973A0322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9389" y="6302335"/>
            <a:ext cx="506411" cy="37469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B6D191-819E-455F-BC39-F2381519C0C1}" type="slidenum">
              <a:rPr lang="en-GB" smtClean="0"/>
              <a:pPr/>
              <a:t>13</a:t>
            </a:fld>
            <a:endParaRPr lang="en-GB">
              <a:solidFill>
                <a:srgbClr val="8EA325"/>
              </a:solidFill>
            </a:endParaRPr>
          </a:p>
        </p:txBody>
      </p:sp>
      <p:sp>
        <p:nvSpPr>
          <p:cNvPr id="55" name="Footer Placeholder 3">
            <a:extLst>
              <a:ext uri="{FF2B5EF4-FFF2-40B4-BE49-F238E27FC236}">
                <a16:creationId xmlns:a16="http://schemas.microsoft.com/office/drawing/2014/main" id="{EDE9451C-51D5-4183-8124-E230D0F0C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6302335"/>
            <a:ext cx="9305925" cy="37469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1634E57-8E20-4C1A-845A-B12BB5C25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5988" y="-14938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348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4" descr="Social Contagion – MN3536 Social Media blog">
            <a:extLst>
              <a:ext uri="{FF2B5EF4-FFF2-40B4-BE49-F238E27FC236}">
                <a16:creationId xmlns:a16="http://schemas.microsoft.com/office/drawing/2014/main" id="{B49A1F46-7BD0-4A96-9583-68723D00B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17" y="1076726"/>
            <a:ext cx="3510454" cy="215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DD6F4FEB-9068-4069-BCD0-11FCFED31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1861" y="3136983"/>
            <a:ext cx="3630530" cy="242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512C3380-7193-4D6F-AFE5-32B2E4402E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3969" y="491929"/>
            <a:ext cx="5380139" cy="425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picture containing outdoor, mountain&#10;&#10;Description automatically generated">
            <a:extLst>
              <a:ext uri="{FF2B5EF4-FFF2-40B4-BE49-F238E27FC236}">
                <a16:creationId xmlns:a16="http://schemas.microsoft.com/office/drawing/2014/main" id="{6585BBC1-E4A4-6BBB-8243-3C60526E6B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06125"/>
            <a:ext cx="12192000" cy="951875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6605BA1C-B837-283B-CE83-1BA25A07DEF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1" y="5932413"/>
            <a:ext cx="4077050" cy="89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1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070C0C-B8B8-7D7B-9E50-47AACAC296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79" y="0"/>
            <a:ext cx="11162645" cy="58665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996B31-8BF8-2BB3-1E53-07780FCE62CE}"/>
              </a:ext>
            </a:extLst>
          </p:cNvPr>
          <p:cNvSpPr txBox="1"/>
          <p:nvPr/>
        </p:nvSpPr>
        <p:spPr>
          <a:xfrm>
            <a:off x="9485375" y="564584"/>
            <a:ext cx="24672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Outfit" pitchFamily="2" charset="0"/>
              </a:rPr>
              <a:t>Source: The Breakthrough Effect, </a:t>
            </a:r>
            <a:r>
              <a:rPr lang="en-GB" sz="900" dirty="0" err="1">
                <a:latin typeface="Outfit" pitchFamily="2" charset="0"/>
              </a:rPr>
              <a:t>Systemiq</a:t>
            </a:r>
            <a:endParaRPr lang="en-GB" sz="900" dirty="0">
              <a:latin typeface="Outfit" pitchFamily="2" charset="0"/>
            </a:endParaRPr>
          </a:p>
        </p:txBody>
      </p:sp>
      <p:pic>
        <p:nvPicPr>
          <p:cNvPr id="4" name="Picture 3" descr="A picture containing outdoor, mountain&#10;&#10;Description automatically generated">
            <a:extLst>
              <a:ext uri="{FF2B5EF4-FFF2-40B4-BE49-F238E27FC236}">
                <a16:creationId xmlns:a16="http://schemas.microsoft.com/office/drawing/2014/main" id="{E155BAC7-89E5-7549-327B-5282805DB1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06125"/>
            <a:ext cx="12192000" cy="951875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B23F42E1-ED5C-3846-37FA-2B6DF34B95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1" y="5932413"/>
            <a:ext cx="4077050" cy="89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91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Give help, get help: Our COVID-19 mutual aid network | West Neighbourhood  House">
            <a:extLst>
              <a:ext uri="{FF2B5EF4-FFF2-40B4-BE49-F238E27FC236}">
                <a16:creationId xmlns:a16="http://schemas.microsoft.com/office/drawing/2014/main" id="{BE22E289-7CB0-5A59-E682-E58F99D1C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556"/>
          <a:stretch/>
        </p:blipFill>
        <p:spPr bwMode="auto">
          <a:xfrm>
            <a:off x="0" y="-29240"/>
            <a:ext cx="8388684" cy="593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9F0C5C-7C47-5E4E-972F-4CA5DA0C7B50}"/>
              </a:ext>
            </a:extLst>
          </p:cNvPr>
          <p:cNvSpPr txBox="1"/>
          <p:nvPr/>
        </p:nvSpPr>
        <p:spPr>
          <a:xfrm>
            <a:off x="8474258" y="311109"/>
            <a:ext cx="3544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utfit" pitchFamily="2" charset="0"/>
              </a:rPr>
              <a:t>Local knowledge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3CB9A3-B6E0-AB8D-DD48-CF856B265614}"/>
              </a:ext>
            </a:extLst>
          </p:cNvPr>
          <p:cNvSpPr txBox="1"/>
          <p:nvPr/>
        </p:nvSpPr>
        <p:spPr>
          <a:xfrm>
            <a:off x="8474256" y="809757"/>
            <a:ext cx="3849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utfit" pitchFamily="2" charset="0"/>
              </a:rPr>
              <a:t>Communication channels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1A1915-836C-F557-A482-9FBFE89823F4}"/>
              </a:ext>
            </a:extLst>
          </p:cNvPr>
          <p:cNvSpPr txBox="1"/>
          <p:nvPr/>
        </p:nvSpPr>
        <p:spPr>
          <a:xfrm>
            <a:off x="8474257" y="1308405"/>
            <a:ext cx="3544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utfit" pitchFamily="2" charset="0"/>
              </a:rPr>
              <a:t>Roles and processes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046DFF-6F55-330E-EAC1-0FA1E7FE133F}"/>
              </a:ext>
            </a:extLst>
          </p:cNvPr>
          <p:cNvSpPr txBox="1"/>
          <p:nvPr/>
        </p:nvSpPr>
        <p:spPr>
          <a:xfrm>
            <a:off x="8474258" y="1807053"/>
            <a:ext cx="3544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utfit" pitchFamily="2" charset="0"/>
              </a:rPr>
              <a:t>Legitimacy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6FABEA-61D6-4E8D-4E75-6B5FB0984AC4}"/>
              </a:ext>
            </a:extLst>
          </p:cNvPr>
          <p:cNvSpPr txBox="1"/>
          <p:nvPr/>
        </p:nvSpPr>
        <p:spPr>
          <a:xfrm>
            <a:off x="8474258" y="2434611"/>
            <a:ext cx="337422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15212A"/>
                </a:solidFill>
                <a:effectLst/>
                <a:latin typeface="Outfit" pitchFamily="2" charset="0"/>
              </a:rPr>
              <a:t>“Mutual aid offered by group-based models and social movement networks provides routes to community resilience that support community-led responses to climate change focused on collective advocacy and care.”</a:t>
            </a:r>
          </a:p>
          <a:p>
            <a:pPr algn="r"/>
            <a:r>
              <a:rPr lang="en-GB" sz="1200" b="0" i="1" dirty="0">
                <a:solidFill>
                  <a:srgbClr val="292B2C"/>
                </a:solidFill>
                <a:effectLst/>
                <a:latin typeface="Outfit" pitchFamily="2" charset="0"/>
              </a:rPr>
              <a:t>Elise Harrington and Aileen Cole</a:t>
            </a:r>
          </a:p>
          <a:p>
            <a:pPr algn="r"/>
            <a:r>
              <a:rPr lang="en-GB" sz="1200" b="0" i="1" dirty="0">
                <a:solidFill>
                  <a:srgbClr val="292B2C"/>
                </a:solidFill>
                <a:effectLst/>
                <a:latin typeface="Outfit" pitchFamily="2" charset="0"/>
              </a:rPr>
              <a:t>Typologies of Mutual Aid in Climate Resilience: Variation in Reciprocity, Solidarity, Self-Determination, and Resistance – June 2022</a:t>
            </a:r>
          </a:p>
        </p:txBody>
      </p:sp>
      <p:pic>
        <p:nvPicPr>
          <p:cNvPr id="2" name="Picture 1" descr="A picture containing outdoor, mountain&#10;&#10;Description automatically generated">
            <a:extLst>
              <a:ext uri="{FF2B5EF4-FFF2-40B4-BE49-F238E27FC236}">
                <a16:creationId xmlns:a16="http://schemas.microsoft.com/office/drawing/2014/main" id="{51A535CA-1796-3854-C768-75DD2B0E61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06125"/>
            <a:ext cx="12192000" cy="951875"/>
          </a:xfrm>
          <a:prstGeom prst="rect">
            <a:avLst/>
          </a:prstGeom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430EFF15-DF0C-1FA4-3E01-E49A22E8BA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1" y="5932413"/>
            <a:ext cx="4077050" cy="89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6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6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xplainer: What is a tipping point, and why should I care? | Ensia">
            <a:extLst>
              <a:ext uri="{FF2B5EF4-FFF2-40B4-BE49-F238E27FC236}">
                <a16:creationId xmlns:a16="http://schemas.microsoft.com/office/drawing/2014/main" id="{61A0D84B-4B12-3539-04B5-C6A500273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60028"/>
            <a:ext cx="87630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outdoor, mountain&#10;&#10;Description automatically generated">
            <a:extLst>
              <a:ext uri="{FF2B5EF4-FFF2-40B4-BE49-F238E27FC236}">
                <a16:creationId xmlns:a16="http://schemas.microsoft.com/office/drawing/2014/main" id="{E38EBFAB-9D57-5419-2A15-FD5939143C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06125"/>
            <a:ext cx="12192000" cy="951875"/>
          </a:xfrm>
          <a:prstGeom prst="rect">
            <a:avLst/>
          </a:prstGeom>
        </p:spPr>
      </p:pic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72886C34-96FD-6A45-C306-6AEF0E6B56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1" y="5932413"/>
            <a:ext cx="4077050" cy="89929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15B3D13-6BC6-17F5-92F6-C9B63B8E6780}"/>
              </a:ext>
            </a:extLst>
          </p:cNvPr>
          <p:cNvSpPr/>
          <p:nvPr/>
        </p:nvSpPr>
        <p:spPr>
          <a:xfrm>
            <a:off x="5557421" y="1420427"/>
            <a:ext cx="1855433" cy="176665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Outfit" pitchFamily="2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117256C-9D64-7C4B-A59C-6ADD94C5CB8E}"/>
              </a:ext>
            </a:extLst>
          </p:cNvPr>
          <p:cNvCxnSpPr>
            <a:cxnSpLocks/>
          </p:cNvCxnSpPr>
          <p:nvPr/>
        </p:nvCxnSpPr>
        <p:spPr>
          <a:xfrm>
            <a:off x="7251372" y="2055043"/>
            <a:ext cx="1006508" cy="122548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1C669E6-35F9-B7C3-B78A-5EF0CB12D525}"/>
              </a:ext>
            </a:extLst>
          </p:cNvPr>
          <p:cNvCxnSpPr>
            <a:cxnSpLocks/>
          </p:cNvCxnSpPr>
          <p:nvPr/>
        </p:nvCxnSpPr>
        <p:spPr>
          <a:xfrm>
            <a:off x="7088957" y="2055043"/>
            <a:ext cx="904973" cy="263566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1D3B71-3B6B-44F1-609A-7C96D2DCD056}"/>
              </a:ext>
            </a:extLst>
          </p:cNvPr>
          <p:cNvCxnSpPr>
            <a:cxnSpLocks/>
          </p:cNvCxnSpPr>
          <p:nvPr/>
        </p:nvCxnSpPr>
        <p:spPr>
          <a:xfrm>
            <a:off x="6985262" y="2055043"/>
            <a:ext cx="471340" cy="306850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C16E225-2FBD-B61F-D1CC-1945808E20A2}"/>
              </a:ext>
            </a:extLst>
          </p:cNvPr>
          <p:cNvCxnSpPr>
            <a:cxnSpLocks/>
          </p:cNvCxnSpPr>
          <p:nvPr/>
        </p:nvCxnSpPr>
        <p:spPr>
          <a:xfrm flipH="1">
            <a:off x="4383464" y="2432115"/>
            <a:ext cx="1329179" cy="168739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D954822-E37C-390E-2B56-F827379A5B92}"/>
              </a:ext>
            </a:extLst>
          </p:cNvPr>
          <p:cNvCxnSpPr>
            <a:cxnSpLocks/>
          </p:cNvCxnSpPr>
          <p:nvPr/>
        </p:nvCxnSpPr>
        <p:spPr>
          <a:xfrm flipH="1">
            <a:off x="6674177" y="2007909"/>
            <a:ext cx="201400" cy="250793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8E5AF6E-1AE4-559B-E1DD-6E095A8A9AC5}"/>
              </a:ext>
            </a:extLst>
          </p:cNvPr>
          <p:cNvSpPr txBox="1"/>
          <p:nvPr/>
        </p:nvSpPr>
        <p:spPr>
          <a:xfrm>
            <a:off x="7849385" y="4645517"/>
            <a:ext cx="47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Outfit" pitchFamily="2" charset="0"/>
              </a:rPr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4C15A2-54DA-CF5B-6FD0-9406355B615E}"/>
              </a:ext>
            </a:extLst>
          </p:cNvPr>
          <p:cNvSpPr txBox="1"/>
          <p:nvPr/>
        </p:nvSpPr>
        <p:spPr>
          <a:xfrm>
            <a:off x="7285347" y="5080724"/>
            <a:ext cx="47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Outfit" pitchFamily="2" charset="0"/>
              </a:rPr>
              <a:t>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61113E-D63D-9E91-A437-93A5D93A8F33}"/>
              </a:ext>
            </a:extLst>
          </p:cNvPr>
          <p:cNvSpPr txBox="1"/>
          <p:nvPr/>
        </p:nvSpPr>
        <p:spPr>
          <a:xfrm>
            <a:off x="6441945" y="4485655"/>
            <a:ext cx="47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Outfit" pitchFamily="2" charset="0"/>
              </a:rPr>
              <a:t>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4BD3056-91FE-B48C-356F-CED0EF729440}"/>
              </a:ext>
            </a:extLst>
          </p:cNvPr>
          <p:cNvCxnSpPr>
            <a:cxnSpLocks/>
          </p:cNvCxnSpPr>
          <p:nvPr/>
        </p:nvCxnSpPr>
        <p:spPr>
          <a:xfrm flipV="1">
            <a:off x="7337340" y="1510273"/>
            <a:ext cx="1123013" cy="40704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429E143-9535-BA7F-AD59-3CCC601F7D2B}"/>
              </a:ext>
            </a:extLst>
          </p:cNvPr>
          <p:cNvSpPr txBox="1"/>
          <p:nvPr/>
        </p:nvSpPr>
        <p:spPr>
          <a:xfrm>
            <a:off x="8560939" y="992246"/>
            <a:ext cx="3158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Outfit" pitchFamily="2" charset="0"/>
              </a:rPr>
              <a:t>Early warning indicators</a:t>
            </a:r>
          </a:p>
          <a:p>
            <a:r>
              <a:rPr lang="en-GB" sz="2000" dirty="0">
                <a:latin typeface="Outfit" pitchFamily="2" charset="0"/>
              </a:rPr>
              <a:t>Existing system/regime losing stability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7F66CA1-2782-6F69-C73E-B79F1177B004}"/>
              </a:ext>
            </a:extLst>
          </p:cNvPr>
          <p:cNvSpPr/>
          <p:nvPr/>
        </p:nvSpPr>
        <p:spPr>
          <a:xfrm>
            <a:off x="6441945" y="3915144"/>
            <a:ext cx="1855433" cy="176665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Outfit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5197FC-B9EB-68D8-AA6E-989685C51A04}"/>
              </a:ext>
            </a:extLst>
          </p:cNvPr>
          <p:cNvCxnSpPr>
            <a:cxnSpLocks/>
          </p:cNvCxnSpPr>
          <p:nvPr/>
        </p:nvCxnSpPr>
        <p:spPr>
          <a:xfrm flipV="1">
            <a:off x="8303256" y="4645517"/>
            <a:ext cx="386736" cy="9059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336EC69-8BCB-FF17-82B8-A92863BE7775}"/>
              </a:ext>
            </a:extLst>
          </p:cNvPr>
          <p:cNvSpPr txBox="1"/>
          <p:nvPr/>
        </p:nvSpPr>
        <p:spPr>
          <a:xfrm>
            <a:off x="8713339" y="4228937"/>
            <a:ext cx="3158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Outfit" pitchFamily="2" charset="0"/>
              </a:rPr>
              <a:t>Alternative new states</a:t>
            </a:r>
          </a:p>
          <a:p>
            <a:r>
              <a:rPr lang="en-GB" sz="2000" dirty="0">
                <a:latin typeface="Outfit" pitchFamily="2" charset="0"/>
              </a:rPr>
              <a:t>Potentially co-opted or otherwise undesirable</a:t>
            </a:r>
          </a:p>
        </p:txBody>
      </p:sp>
    </p:spTree>
    <p:extLst>
      <p:ext uri="{BB962C8B-B14F-4D97-AF65-F5344CB8AC3E}">
        <p14:creationId xmlns:p14="http://schemas.microsoft.com/office/powerpoint/2010/main" val="293917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/>
      <p:bldP spid="14" grpId="0"/>
      <p:bldP spid="15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mountain&#10;&#10;Description automatically generated">
            <a:extLst>
              <a:ext uri="{FF2B5EF4-FFF2-40B4-BE49-F238E27FC236}">
                <a16:creationId xmlns:a16="http://schemas.microsoft.com/office/drawing/2014/main" id="{E38EBFAB-9D57-5419-2A15-FD5939143C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06125"/>
            <a:ext cx="12192000" cy="951875"/>
          </a:xfrm>
          <a:prstGeom prst="rect">
            <a:avLst/>
          </a:prstGeom>
        </p:spPr>
      </p:pic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72886C34-96FD-6A45-C306-6AEF0E6B56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1" y="5932413"/>
            <a:ext cx="4077050" cy="8992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C71F3D-8779-43E7-8F79-7B9F1005AB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790" y="202206"/>
            <a:ext cx="7656990" cy="55114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978BF8-4839-54B8-A552-B4A31A52376D}"/>
              </a:ext>
            </a:extLst>
          </p:cNvPr>
          <p:cNvSpPr txBox="1"/>
          <p:nvPr/>
        </p:nvSpPr>
        <p:spPr>
          <a:xfrm>
            <a:off x="4713910" y="621152"/>
            <a:ext cx="6285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Outfit" pitchFamily="2" charset="0"/>
              </a:rPr>
              <a:t>Create the conditions for change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72911-7A2D-3047-C547-1712D28B0BED}"/>
              </a:ext>
            </a:extLst>
          </p:cNvPr>
          <p:cNvSpPr txBox="1"/>
          <p:nvPr/>
        </p:nvSpPr>
        <p:spPr>
          <a:xfrm>
            <a:off x="6437657" y="1954282"/>
            <a:ext cx="4865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Outfit" pitchFamily="2" charset="0"/>
              </a:rPr>
              <a:t>Find reinforcing feedbacks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6A2007-BAE1-A4C9-98E5-CB0056287BE9}"/>
              </a:ext>
            </a:extLst>
          </p:cNvPr>
          <p:cNvSpPr txBox="1"/>
          <p:nvPr/>
        </p:nvSpPr>
        <p:spPr>
          <a:xfrm>
            <a:off x="8009071" y="3685263"/>
            <a:ext cx="3460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Outfit" pitchFamily="2" charset="0"/>
              </a:rPr>
              <a:t>Trigger the change</a:t>
            </a:r>
          </a:p>
        </p:txBody>
      </p:sp>
    </p:spTree>
    <p:extLst>
      <p:ext uri="{BB962C8B-B14F-4D97-AF65-F5344CB8AC3E}">
        <p14:creationId xmlns:p14="http://schemas.microsoft.com/office/powerpoint/2010/main" val="1869415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mountain&#10;&#10;Description automatically generated">
            <a:extLst>
              <a:ext uri="{FF2B5EF4-FFF2-40B4-BE49-F238E27FC236}">
                <a16:creationId xmlns:a16="http://schemas.microsoft.com/office/drawing/2014/main" id="{E38EBFAB-9D57-5419-2A15-FD5939143C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06125"/>
            <a:ext cx="12192000" cy="951875"/>
          </a:xfrm>
          <a:prstGeom prst="rect">
            <a:avLst/>
          </a:prstGeom>
        </p:spPr>
      </p:pic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72886C34-96FD-6A45-C306-6AEF0E6B56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1" y="5932413"/>
            <a:ext cx="4077050" cy="8992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7930FB-9694-DD67-A235-0082637CF2D3}"/>
              </a:ext>
            </a:extLst>
          </p:cNvPr>
          <p:cNvSpPr txBox="1"/>
          <p:nvPr/>
        </p:nvSpPr>
        <p:spPr>
          <a:xfrm>
            <a:off x="713064" y="520117"/>
            <a:ext cx="6258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Outfit" pitchFamily="2" charset="0"/>
              </a:rPr>
              <a:t>Positive Tipping Points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A4A1CB-0F5D-1848-2CBB-C9A4976163DF}"/>
              </a:ext>
            </a:extLst>
          </p:cNvPr>
          <p:cNvSpPr txBox="1"/>
          <p:nvPr/>
        </p:nvSpPr>
        <p:spPr>
          <a:xfrm>
            <a:off x="713063" y="1741100"/>
            <a:ext cx="62581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atin typeface="Outfit" pitchFamily="2" charset="0"/>
              </a:rPr>
              <a:t>What they are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atin typeface="Outfit" pitchFamily="2" charset="0"/>
              </a:rPr>
              <a:t>Why they are useful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atin typeface="Outfit" pitchFamily="2" charset="0"/>
              </a:rPr>
              <a:t>What to do with them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02F08C-9A8A-96B0-4B65-021F6165C92E}"/>
              </a:ext>
            </a:extLst>
          </p:cNvPr>
          <p:cNvSpPr txBox="1"/>
          <p:nvPr/>
        </p:nvSpPr>
        <p:spPr>
          <a:xfrm>
            <a:off x="713063" y="3777200"/>
            <a:ext cx="46359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Outfit" pitchFamily="2" charset="0"/>
              </a:rPr>
              <a:t>The point at which a series of small changes or incidents becomes significant enough to cause a larger, more important change </a:t>
            </a:r>
          </a:p>
          <a:p>
            <a:r>
              <a:rPr lang="en-GB" sz="1800" b="0" i="1" u="none" strike="noStrike" dirty="0">
                <a:solidFill>
                  <a:srgbClr val="000000"/>
                </a:solidFill>
                <a:effectLst/>
                <a:latin typeface="Outfit" pitchFamily="2" charset="0"/>
              </a:rPr>
              <a:t>Oxford English Dictionary</a:t>
            </a:r>
            <a:endParaRPr lang="en-GB" i="1" dirty="0">
              <a:latin typeface="Outfit" pitchFamily="2" charset="0"/>
            </a:endParaRPr>
          </a:p>
        </p:txBody>
      </p:sp>
      <p:pic>
        <p:nvPicPr>
          <p:cNvPr id="9" name="Picture 8" descr="A drawing of a group of people in a room&#10;&#10;Description automatically generated">
            <a:extLst>
              <a:ext uri="{FF2B5EF4-FFF2-40B4-BE49-F238E27FC236}">
                <a16:creationId xmlns:a16="http://schemas.microsoft.com/office/drawing/2014/main" id="{64AD71F0-459F-1DF1-07D7-A5CA7EA3F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2DC9BD99-F5C9-5C31-ED4D-8A27E2F303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28322"/>
            <a:ext cx="12191999" cy="686003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1875FAD-2B7E-185F-81DE-D1D6A0ECE984}"/>
              </a:ext>
            </a:extLst>
          </p:cNvPr>
          <p:cNvSpPr/>
          <p:nvPr/>
        </p:nvSpPr>
        <p:spPr>
          <a:xfrm>
            <a:off x="328474" y="301841"/>
            <a:ext cx="5767526" cy="200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2242FF-A4C0-D0DE-551D-12B767DB2149}"/>
              </a:ext>
            </a:extLst>
          </p:cNvPr>
          <p:cNvSpPr txBox="1"/>
          <p:nvPr/>
        </p:nvSpPr>
        <p:spPr>
          <a:xfrm>
            <a:off x="528112" y="584305"/>
            <a:ext cx="62581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atin typeface="Outfit" pitchFamily="2" charset="0"/>
              </a:rPr>
              <a:t>Unintended consequences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atin typeface="Outfit" pitchFamily="2" charset="0"/>
              </a:rPr>
              <a:t>Overwhelm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atin typeface="Outfit" pitchFamily="2" charset="0"/>
              </a:rPr>
              <a:t>Inefficiency</a:t>
            </a:r>
          </a:p>
        </p:txBody>
      </p:sp>
    </p:spTree>
    <p:extLst>
      <p:ext uri="{BB962C8B-B14F-4D97-AF65-F5344CB8AC3E}">
        <p14:creationId xmlns:p14="http://schemas.microsoft.com/office/powerpoint/2010/main" val="409222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mountain&#10;&#10;Description automatically generated">
            <a:extLst>
              <a:ext uri="{FF2B5EF4-FFF2-40B4-BE49-F238E27FC236}">
                <a16:creationId xmlns:a16="http://schemas.microsoft.com/office/drawing/2014/main" id="{E38EBFAB-9D57-5419-2A15-FD5939143C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06125"/>
            <a:ext cx="12192000" cy="951875"/>
          </a:xfrm>
          <a:prstGeom prst="rect">
            <a:avLst/>
          </a:prstGeom>
        </p:spPr>
      </p:pic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72886C34-96FD-6A45-C306-6AEF0E6B56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1" y="5932413"/>
            <a:ext cx="4077050" cy="899297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BB9468B-DB15-0E56-350F-7E3896E15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37416" cy="590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typhoon">
            <a:extLst>
              <a:ext uri="{FF2B5EF4-FFF2-40B4-BE49-F238E27FC236}">
                <a16:creationId xmlns:a16="http://schemas.microsoft.com/office/drawing/2014/main" id="{7DC131A5-AAA5-FC29-1B0E-6425977E17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14668" y="-9117"/>
            <a:ext cx="3977332" cy="591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white ice on body of water during daytime">
            <a:extLst>
              <a:ext uri="{FF2B5EF4-FFF2-40B4-BE49-F238E27FC236}">
                <a16:creationId xmlns:a16="http://schemas.microsoft.com/office/drawing/2014/main" id="{144BE4E9-4268-7E00-4FEE-4ED0E3D17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37416" y="-9118"/>
            <a:ext cx="4277252" cy="591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996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mountain&#10;&#10;Description automatically generated">
            <a:extLst>
              <a:ext uri="{FF2B5EF4-FFF2-40B4-BE49-F238E27FC236}">
                <a16:creationId xmlns:a16="http://schemas.microsoft.com/office/drawing/2014/main" id="{E38EBFAB-9D57-5419-2A15-FD5939143C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06125"/>
            <a:ext cx="12192000" cy="951875"/>
          </a:xfrm>
          <a:prstGeom prst="rect">
            <a:avLst/>
          </a:prstGeom>
        </p:spPr>
      </p:pic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72886C34-96FD-6A45-C306-6AEF0E6B56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1" y="5932413"/>
            <a:ext cx="4077050" cy="899297"/>
          </a:xfrm>
          <a:prstGeom prst="rect">
            <a:avLst/>
          </a:prstGeom>
        </p:spPr>
      </p:pic>
      <p:pic>
        <p:nvPicPr>
          <p:cNvPr id="2" name="Picture 1" descr="Chart, line chart&#10;&#10;Description automatically generated">
            <a:extLst>
              <a:ext uri="{FF2B5EF4-FFF2-40B4-BE49-F238E27FC236}">
                <a16:creationId xmlns:a16="http://schemas.microsoft.com/office/drawing/2014/main" id="{43DAF175-927F-1A10-1B88-F614363BD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6880" y="2695"/>
            <a:ext cx="8358240" cy="589993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D6B156E-7384-8700-7571-012021AB688F}"/>
              </a:ext>
            </a:extLst>
          </p:cNvPr>
          <p:cNvSpPr/>
          <p:nvPr/>
        </p:nvSpPr>
        <p:spPr>
          <a:xfrm>
            <a:off x="3020037" y="4295163"/>
            <a:ext cx="5796792" cy="729843"/>
          </a:xfrm>
          <a:prstGeom prst="rect">
            <a:avLst/>
          </a:prstGeom>
          <a:solidFill>
            <a:srgbClr val="2F528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18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mountain&#10;&#10;Description automatically generated">
            <a:extLst>
              <a:ext uri="{FF2B5EF4-FFF2-40B4-BE49-F238E27FC236}">
                <a16:creationId xmlns:a16="http://schemas.microsoft.com/office/drawing/2014/main" id="{E38EBFAB-9D57-5419-2A15-FD5939143C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06125"/>
            <a:ext cx="12192000" cy="951875"/>
          </a:xfrm>
          <a:prstGeom prst="rect">
            <a:avLst/>
          </a:prstGeom>
        </p:spPr>
      </p:pic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72886C34-96FD-6A45-C306-6AEF0E6B56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1" y="5932413"/>
            <a:ext cx="4077050" cy="899297"/>
          </a:xfrm>
          <a:prstGeom prst="rect">
            <a:avLst/>
          </a:prstGeom>
        </p:spPr>
      </p:pic>
      <p:pic>
        <p:nvPicPr>
          <p:cNvPr id="2" name="Picture 2" descr="The S-Curve: How Businesses ACTUALLY Grow - IttyBiz">
            <a:extLst>
              <a:ext uri="{FF2B5EF4-FFF2-40B4-BE49-F238E27FC236}">
                <a16:creationId xmlns:a16="http://schemas.microsoft.com/office/drawing/2014/main" id="{3712BD23-6B15-0357-85D9-DEBD78A77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810" y="74753"/>
            <a:ext cx="9585317" cy="583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47FF3B-5F21-06FB-4D1F-42199D0E9416}"/>
              </a:ext>
            </a:extLst>
          </p:cNvPr>
          <p:cNvSpPr txBox="1"/>
          <p:nvPr/>
        </p:nvSpPr>
        <p:spPr>
          <a:xfrm>
            <a:off x="2541863" y="1415134"/>
            <a:ext cx="6258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Outfit" pitchFamily="2" charset="0"/>
              </a:rPr>
              <a:t>Net-zero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1BF2C4-CB86-65A5-2457-FB8B8F859F2F}"/>
              </a:ext>
            </a:extLst>
          </p:cNvPr>
          <p:cNvSpPr txBox="1"/>
          <p:nvPr/>
        </p:nvSpPr>
        <p:spPr>
          <a:xfrm>
            <a:off x="2541862" y="1822004"/>
            <a:ext cx="6258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Outfit" pitchFamily="2" charset="0"/>
              </a:rPr>
              <a:t>Plant-based diets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1E33EE-7BC2-7114-EBA9-100F630DE95D}"/>
              </a:ext>
            </a:extLst>
          </p:cNvPr>
          <p:cNvSpPr/>
          <p:nvPr/>
        </p:nvSpPr>
        <p:spPr>
          <a:xfrm>
            <a:off x="4392891" y="4140509"/>
            <a:ext cx="951875" cy="95187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3855F2-D0E9-903B-3656-D0E21ACA193A}"/>
              </a:ext>
            </a:extLst>
          </p:cNvPr>
          <p:cNvCxnSpPr>
            <a:cxnSpLocks/>
          </p:cNvCxnSpPr>
          <p:nvPr/>
        </p:nvCxnSpPr>
        <p:spPr>
          <a:xfrm flipV="1">
            <a:off x="8187655" y="998290"/>
            <a:ext cx="1568741" cy="1384995"/>
          </a:xfrm>
          <a:prstGeom prst="straightConnector1">
            <a:avLst/>
          </a:prstGeom>
          <a:ln w="76200">
            <a:solidFill>
              <a:srgbClr val="2F52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C4EA9D0-62A7-E2B6-957D-3FA8627F2B76}"/>
              </a:ext>
            </a:extLst>
          </p:cNvPr>
          <p:cNvCxnSpPr>
            <a:cxnSpLocks/>
          </p:cNvCxnSpPr>
          <p:nvPr/>
        </p:nvCxnSpPr>
        <p:spPr>
          <a:xfrm flipH="1">
            <a:off x="5469622" y="3643503"/>
            <a:ext cx="4780746" cy="991469"/>
          </a:xfrm>
          <a:prstGeom prst="straightConnector1">
            <a:avLst/>
          </a:prstGeom>
          <a:ln w="76200">
            <a:solidFill>
              <a:srgbClr val="2F52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08019B7-5BD4-1096-07E6-6397E90E2C22}"/>
              </a:ext>
            </a:extLst>
          </p:cNvPr>
          <p:cNvSpPr/>
          <p:nvPr/>
        </p:nvSpPr>
        <p:spPr>
          <a:xfrm>
            <a:off x="9756396" y="3229761"/>
            <a:ext cx="928731" cy="4632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0C0BF3-F46C-C37D-3F21-74AFE901CE79}"/>
              </a:ext>
            </a:extLst>
          </p:cNvPr>
          <p:cNvSpPr/>
          <p:nvPr/>
        </p:nvSpPr>
        <p:spPr>
          <a:xfrm>
            <a:off x="7709483" y="2372350"/>
            <a:ext cx="645953" cy="4632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0CDCC4-DFDD-4918-95E1-4FDFA0040A78}"/>
              </a:ext>
            </a:extLst>
          </p:cNvPr>
          <p:cNvSpPr txBox="1"/>
          <p:nvPr/>
        </p:nvSpPr>
        <p:spPr>
          <a:xfrm>
            <a:off x="7305486" y="2345224"/>
            <a:ext cx="39509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2F528F"/>
                </a:solidFill>
                <a:latin typeface="Outfit" pitchFamily="2" charset="0"/>
              </a:rPr>
              <a:t>If this is resourced and joined up adaptation action, what is this?</a:t>
            </a:r>
          </a:p>
        </p:txBody>
      </p:sp>
    </p:spTree>
    <p:extLst>
      <p:ext uri="{BB962C8B-B14F-4D97-AF65-F5344CB8AC3E}">
        <p14:creationId xmlns:p14="http://schemas.microsoft.com/office/powerpoint/2010/main" val="188400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9" grpId="0" animBg="1"/>
      <p:bldP spid="22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CDDDF8-7E2A-4B58-8F71-CB15FF07F5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151" y="5965794"/>
            <a:ext cx="3346882" cy="892206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8A44A3D9-8FBF-490B-BE1D-66EB51CF85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187" y="6092120"/>
            <a:ext cx="3986073" cy="631458"/>
          </a:xfrm>
          <a:prstGeom prst="rect">
            <a:avLst/>
          </a:prstGeom>
        </p:spPr>
      </p:pic>
      <p:pic>
        <p:nvPicPr>
          <p:cNvPr id="11" name="Picture 10" descr="A picture containing outdoor, mountain&#10;&#10;Description automatically generated">
            <a:extLst>
              <a:ext uri="{FF2B5EF4-FFF2-40B4-BE49-F238E27FC236}">
                <a16:creationId xmlns:a16="http://schemas.microsoft.com/office/drawing/2014/main" id="{A3325545-6EA6-D257-776A-E8AEADF336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06125"/>
            <a:ext cx="12192000" cy="951875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955A2F3-E50D-6B29-F53C-4AF4A36E34F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188" y="6078540"/>
            <a:ext cx="3643912" cy="577254"/>
          </a:xfrm>
          <a:prstGeom prst="rect">
            <a:avLst/>
          </a:prstGeom>
        </p:spPr>
      </p:pic>
      <p:pic>
        <p:nvPicPr>
          <p:cNvPr id="8" name="Picture 7" descr="A picture containing outdoor, mountain&#10;&#10;Description automatically generated">
            <a:extLst>
              <a:ext uri="{FF2B5EF4-FFF2-40B4-BE49-F238E27FC236}">
                <a16:creationId xmlns:a16="http://schemas.microsoft.com/office/drawing/2014/main" id="{16E1B6B6-CB85-E4ED-13EA-0FA96CF20B8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06125"/>
            <a:ext cx="12192000" cy="951875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0409CE05-5959-7C9F-48B2-49C8CA29E79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1" y="5932413"/>
            <a:ext cx="4077050" cy="8992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0A330D-3867-03A1-949C-7AC938D58992}"/>
              </a:ext>
            </a:extLst>
          </p:cNvPr>
          <p:cNvSpPr txBox="1"/>
          <p:nvPr/>
        </p:nvSpPr>
        <p:spPr>
          <a:xfrm>
            <a:off x="1981758" y="4888427"/>
            <a:ext cx="2394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Outfit" pitchFamily="2" charset="0"/>
              </a:rPr>
              <a:t>Photo by Alex Perez on Unsplash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1AE7AB-4E66-90A7-0355-7A4279EDC84C}"/>
              </a:ext>
            </a:extLst>
          </p:cNvPr>
          <p:cNvSpPr txBox="1"/>
          <p:nvPr/>
        </p:nvSpPr>
        <p:spPr>
          <a:xfrm>
            <a:off x="8007679" y="4946113"/>
            <a:ext cx="2394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Outfit" pitchFamily="2" charset="0"/>
              </a:rPr>
              <a:t>Photo by </a:t>
            </a:r>
            <a:r>
              <a:rPr lang="en-GB" sz="1200" dirty="0" err="1">
                <a:latin typeface="Outfit" pitchFamily="2" charset="0"/>
              </a:rPr>
              <a:t>neil</a:t>
            </a:r>
            <a:r>
              <a:rPr lang="en-GB" sz="1200" dirty="0">
                <a:latin typeface="Outfit" pitchFamily="2" charset="0"/>
              </a:rPr>
              <a:t> </a:t>
            </a:r>
            <a:r>
              <a:rPr lang="en-GB" sz="1200" dirty="0" err="1">
                <a:latin typeface="Outfit" pitchFamily="2" charset="0"/>
              </a:rPr>
              <a:t>macc</a:t>
            </a:r>
            <a:r>
              <a:rPr lang="en-GB" sz="1200" dirty="0">
                <a:latin typeface="Outfit" pitchFamily="2" charset="0"/>
              </a:rPr>
              <a:t> on Unsplash </a:t>
            </a:r>
          </a:p>
        </p:txBody>
      </p:sp>
      <p:pic>
        <p:nvPicPr>
          <p:cNvPr id="14" name="Picture 13" descr="A greenhouse with plants growing in it&#10;&#10;Description automatically generated">
            <a:extLst>
              <a:ext uri="{FF2B5EF4-FFF2-40B4-BE49-F238E27FC236}">
                <a16:creationId xmlns:a16="http://schemas.microsoft.com/office/drawing/2014/main" id="{06551257-4EA6-EF16-1593-31A579436AF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834" b="-1489"/>
          <a:stretch/>
        </p:blipFill>
        <p:spPr>
          <a:xfrm>
            <a:off x="6301596" y="674704"/>
            <a:ext cx="5146387" cy="4142394"/>
          </a:xfrm>
          <a:prstGeom prst="rect">
            <a:avLst/>
          </a:prstGeom>
        </p:spPr>
      </p:pic>
      <p:pic>
        <p:nvPicPr>
          <p:cNvPr id="15" name="Picture 14" descr="A water splashing in the water&#10;&#10;Description automatically generated">
            <a:extLst>
              <a:ext uri="{FF2B5EF4-FFF2-40B4-BE49-F238E27FC236}">
                <a16:creationId xmlns:a16="http://schemas.microsoft.com/office/drawing/2014/main" id="{D7728DBE-83EB-1CCE-A128-5DF9F52917F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580" y="927184"/>
            <a:ext cx="5228825" cy="381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1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mountain&#10;&#10;Description automatically generated">
            <a:extLst>
              <a:ext uri="{FF2B5EF4-FFF2-40B4-BE49-F238E27FC236}">
                <a16:creationId xmlns:a16="http://schemas.microsoft.com/office/drawing/2014/main" id="{E38EBFAB-9D57-5419-2A15-FD5939143C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06125"/>
            <a:ext cx="12192000" cy="951875"/>
          </a:xfrm>
          <a:prstGeom prst="rect">
            <a:avLst/>
          </a:prstGeom>
        </p:spPr>
      </p:pic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72886C34-96FD-6A45-C306-6AEF0E6B56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1" y="5932413"/>
            <a:ext cx="4077050" cy="899297"/>
          </a:xfrm>
          <a:prstGeom prst="rect">
            <a:avLst/>
          </a:prstGeom>
        </p:spPr>
      </p:pic>
      <p:pic>
        <p:nvPicPr>
          <p:cNvPr id="2" name="Picture 2" descr="Explainer: What is a tipping point, and why should I care? | Ensia">
            <a:extLst>
              <a:ext uri="{FF2B5EF4-FFF2-40B4-BE49-F238E27FC236}">
                <a16:creationId xmlns:a16="http://schemas.microsoft.com/office/drawing/2014/main" id="{D4BF43BC-EDFD-899C-07F9-89BB62513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60028"/>
            <a:ext cx="87630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48B34F-92B5-D3C9-B46F-4FF8A8CA3261}"/>
              </a:ext>
            </a:extLst>
          </p:cNvPr>
          <p:cNvSpPr txBox="1"/>
          <p:nvPr/>
        </p:nvSpPr>
        <p:spPr>
          <a:xfrm>
            <a:off x="4823537" y="2936578"/>
            <a:ext cx="1808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Outfit" pitchFamily="2" charset="0"/>
              </a:rPr>
              <a:t>RESISTANCE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46A1AC-2B76-DAE6-F3A6-F98CCD7F36CA}"/>
              </a:ext>
            </a:extLst>
          </p:cNvPr>
          <p:cNvSpPr txBox="1"/>
          <p:nvPr/>
        </p:nvSpPr>
        <p:spPr>
          <a:xfrm>
            <a:off x="6858003" y="2936578"/>
            <a:ext cx="1984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Outfit" pitchFamily="2" charset="0"/>
              </a:rPr>
              <a:t>MOMENTUM</a:t>
            </a:r>
          </a:p>
        </p:txBody>
      </p:sp>
    </p:spTree>
    <p:extLst>
      <p:ext uri="{BB962C8B-B14F-4D97-AF65-F5344CB8AC3E}">
        <p14:creationId xmlns:p14="http://schemas.microsoft.com/office/powerpoint/2010/main" val="309786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mountain&#10;&#10;Description automatically generated">
            <a:extLst>
              <a:ext uri="{FF2B5EF4-FFF2-40B4-BE49-F238E27FC236}">
                <a16:creationId xmlns:a16="http://schemas.microsoft.com/office/drawing/2014/main" id="{E38EBFAB-9D57-5419-2A15-FD5939143C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06125"/>
            <a:ext cx="12192000" cy="951875"/>
          </a:xfrm>
          <a:prstGeom prst="rect">
            <a:avLst/>
          </a:prstGeom>
        </p:spPr>
      </p:pic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72886C34-96FD-6A45-C306-6AEF0E6B56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1" y="5932413"/>
            <a:ext cx="4077050" cy="899297"/>
          </a:xfrm>
          <a:prstGeom prst="rect">
            <a:avLst/>
          </a:prstGeom>
        </p:spPr>
      </p:pic>
      <p:pic>
        <p:nvPicPr>
          <p:cNvPr id="2" name="Picture 2" descr="Explainer: What is a tipping point, and why should I care? | Ensia">
            <a:extLst>
              <a:ext uri="{FF2B5EF4-FFF2-40B4-BE49-F238E27FC236}">
                <a16:creationId xmlns:a16="http://schemas.microsoft.com/office/drawing/2014/main" id="{360555F2-496A-EA71-EA3F-5263F6DD5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671" y="60028"/>
            <a:ext cx="87630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3CCB0DE-47DA-D1B5-9058-7171D0A05782}"/>
              </a:ext>
            </a:extLst>
          </p:cNvPr>
          <p:cNvCxnSpPr/>
          <p:nvPr/>
        </p:nvCxnSpPr>
        <p:spPr>
          <a:xfrm flipH="1">
            <a:off x="2805340" y="2423604"/>
            <a:ext cx="1065320" cy="134052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B648C4-916D-4724-5E84-3789289C66AD}"/>
              </a:ext>
            </a:extLst>
          </p:cNvPr>
          <p:cNvCxnSpPr>
            <a:cxnSpLocks/>
          </p:cNvCxnSpPr>
          <p:nvPr/>
        </p:nvCxnSpPr>
        <p:spPr>
          <a:xfrm>
            <a:off x="4607507" y="1757779"/>
            <a:ext cx="1003176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white and brown sea waves">
            <a:extLst>
              <a:ext uri="{FF2B5EF4-FFF2-40B4-BE49-F238E27FC236}">
                <a16:creationId xmlns:a16="http://schemas.microsoft.com/office/drawing/2014/main" id="{E6D86E30-BAE2-4A66-D7F8-EE34C9949B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35769" y="1044872"/>
            <a:ext cx="1831761" cy="381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loseup of dried soil">
            <a:extLst>
              <a:ext uri="{FF2B5EF4-FFF2-40B4-BE49-F238E27FC236}">
                <a16:creationId xmlns:a16="http://schemas.microsoft.com/office/drawing/2014/main" id="{1BFBA21D-55ED-A0CB-CF25-B8E604E24F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67530" y="1044872"/>
            <a:ext cx="1831760" cy="381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343B489-2B8C-45C8-00BA-B127F4ECD9D4}"/>
              </a:ext>
            </a:extLst>
          </p:cNvPr>
          <p:cNvCxnSpPr/>
          <p:nvPr/>
        </p:nvCxnSpPr>
        <p:spPr>
          <a:xfrm flipH="1" flipV="1">
            <a:off x="6480699" y="798990"/>
            <a:ext cx="1464816" cy="497150"/>
          </a:xfrm>
          <a:prstGeom prst="straightConnector1">
            <a:avLst/>
          </a:prstGeom>
          <a:ln w="38100">
            <a:solidFill>
              <a:srgbClr val="E8624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7F04EA3-CFB0-9092-218B-EA29FA6D7E5D}"/>
              </a:ext>
            </a:extLst>
          </p:cNvPr>
          <p:cNvSpPr/>
          <p:nvPr/>
        </p:nvSpPr>
        <p:spPr>
          <a:xfrm>
            <a:off x="1819837" y="3857129"/>
            <a:ext cx="1376957" cy="1340529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B629878-66A3-A0F1-5C78-B7D6D82B4562}"/>
              </a:ext>
            </a:extLst>
          </p:cNvPr>
          <p:cNvCxnSpPr>
            <a:cxnSpLocks/>
          </p:cNvCxnSpPr>
          <p:nvPr/>
        </p:nvCxnSpPr>
        <p:spPr>
          <a:xfrm flipV="1">
            <a:off x="3441389" y="4181383"/>
            <a:ext cx="0" cy="91883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7C62AA9-B66F-4682-E7BB-83215449147C}"/>
              </a:ext>
            </a:extLst>
          </p:cNvPr>
          <p:cNvSpPr txBox="1"/>
          <p:nvPr/>
        </p:nvSpPr>
        <p:spPr>
          <a:xfrm>
            <a:off x="8048762" y="4899065"/>
            <a:ext cx="1892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Outfit" pitchFamily="2" charset="0"/>
              </a:rPr>
              <a:t>Photo by Wolfgang </a:t>
            </a:r>
            <a:r>
              <a:rPr lang="en-GB" sz="1200" dirty="0" err="1">
                <a:latin typeface="Outfit" pitchFamily="2" charset="0"/>
              </a:rPr>
              <a:t>Hasselmann</a:t>
            </a:r>
            <a:r>
              <a:rPr lang="en-GB" sz="1200" dirty="0">
                <a:latin typeface="Outfit" pitchFamily="2" charset="0"/>
              </a:rPr>
              <a:t> on Unsplash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3080C8-A0D7-E68C-E91E-3AC13AA1F2B6}"/>
              </a:ext>
            </a:extLst>
          </p:cNvPr>
          <p:cNvSpPr txBox="1"/>
          <p:nvPr/>
        </p:nvSpPr>
        <p:spPr>
          <a:xfrm>
            <a:off x="9867530" y="4899064"/>
            <a:ext cx="1892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Outfit" pitchFamily="2" charset="0"/>
              </a:rPr>
              <a:t>Photo by Maud Correa on Unsplash </a:t>
            </a:r>
          </a:p>
        </p:txBody>
      </p:sp>
    </p:spTree>
    <p:extLst>
      <p:ext uri="{BB962C8B-B14F-4D97-AF65-F5344CB8AC3E}">
        <p14:creationId xmlns:p14="http://schemas.microsoft.com/office/powerpoint/2010/main" val="972714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0886" cy="1325563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Outfit" pitchFamily="2" charset="0"/>
                <a:ea typeface="+mn-ea"/>
                <a:cs typeface="+mn-cs"/>
              </a:rPr>
              <a:t>Passing a tipping point</a:t>
            </a:r>
            <a:br>
              <a:rPr lang="en-GB" sz="2800" b="1" dirty="0">
                <a:latin typeface="Outfit" pitchFamily="2" charset="0"/>
                <a:ea typeface="+mn-ea"/>
                <a:cs typeface="+mn-cs"/>
              </a:rPr>
            </a:br>
            <a:endParaRPr lang="en-GB" sz="2800" b="1" dirty="0">
              <a:latin typeface="Outfit" pitchFamily="2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647890-0F76-FC7D-FF21-D3E846251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136" y="1077068"/>
            <a:ext cx="9407728" cy="4703864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7BCFF22-F634-E820-2AD7-5E33C3809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9389" y="6302335"/>
            <a:ext cx="506411" cy="37469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B6D191-819E-455F-BC39-F2381519C0C1}" type="slidenum">
              <a:rPr lang="en-GB" smtClean="0"/>
              <a:pPr/>
              <a:t>9</a:t>
            </a:fld>
            <a:endParaRPr lang="en-GB" dirty="0">
              <a:solidFill>
                <a:srgbClr val="8EA325"/>
              </a:solidFill>
            </a:endParaRPr>
          </a:p>
        </p:txBody>
      </p:sp>
      <p:pic>
        <p:nvPicPr>
          <p:cNvPr id="2" name="Picture 1" descr="A picture containing outdoor, mountain&#10;&#10;Description automatically generated">
            <a:extLst>
              <a:ext uri="{FF2B5EF4-FFF2-40B4-BE49-F238E27FC236}">
                <a16:creationId xmlns:a16="http://schemas.microsoft.com/office/drawing/2014/main" id="{87EFA01E-5B34-2783-1311-AEF6109A47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06125"/>
            <a:ext cx="12192000" cy="951875"/>
          </a:xfrm>
          <a:prstGeom prst="rect">
            <a:avLst/>
          </a:prstGeom>
        </p:spPr>
      </p:pic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3EC5502F-23EC-3375-8A25-68A12C446D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1" y="5932413"/>
            <a:ext cx="4077050" cy="89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ucvCq5zLjwMtwka5CeFe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5FB56456F1FC4A89A70B8743B40E19" ma:contentTypeVersion="16" ma:contentTypeDescription="Create a new document." ma:contentTypeScope="" ma:versionID="0a275fd4708b9b67b76ed805d813e8cf">
  <xsd:schema xmlns:xsd="http://www.w3.org/2001/XMLSchema" xmlns:xs="http://www.w3.org/2001/XMLSchema" xmlns:p="http://schemas.microsoft.com/office/2006/metadata/properties" xmlns:ns3="9bd5fb62-4021-481a-8f6c-3b1d162cf039" xmlns:ns4="5d9d415c-211b-49a8-a29b-a9b8714bae63" targetNamespace="http://schemas.microsoft.com/office/2006/metadata/properties" ma:root="true" ma:fieldsID="893e7005fdb2e47dadea121d7f740621" ns3:_="" ns4:_="">
    <xsd:import namespace="9bd5fb62-4021-481a-8f6c-3b1d162cf039"/>
    <xsd:import namespace="5d9d415c-211b-49a8-a29b-a9b8714bae6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5fb62-4021-481a-8f6c-3b1d162cf03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9d415c-211b-49a8-a29b-a9b8714bae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d9d415c-211b-49a8-a29b-a9b8714bae63" xsi:nil="true"/>
  </documentManagement>
</p:properties>
</file>

<file path=customXml/itemProps1.xml><?xml version="1.0" encoding="utf-8"?>
<ds:datastoreItem xmlns:ds="http://schemas.openxmlformats.org/officeDocument/2006/customXml" ds:itemID="{0F4BEF15-F5DF-4632-8653-85CBD33B5F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047BF8-9309-4D4B-AD70-F25148054B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d5fb62-4021-481a-8f6c-3b1d162cf039"/>
    <ds:schemaRef ds:uri="5d9d415c-211b-49a8-a29b-a9b8714bae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676F17-D6B4-429D-812C-7588E6918D13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metadata/properties"/>
    <ds:schemaRef ds:uri="5d9d415c-211b-49a8-a29b-a9b8714bae63"/>
    <ds:schemaRef ds:uri="9bd5fb62-4021-481a-8f6c-3b1d162cf039"/>
    <ds:schemaRef ds:uri="http://purl.org/dc/terms/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912a5d77-fb98-4eee-af32-1334d8f04a53}" enabled="0" method="" siteId="{912a5d77-fb98-4eee-af32-1334d8f04a5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</Words>
  <Application>Microsoft Office PowerPoint</Application>
  <PresentationFormat>Widescreen</PresentationFormat>
  <Paragraphs>86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Outfit</vt:lpstr>
      <vt:lpstr>Segoe UI</vt:lpstr>
      <vt:lpstr>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Passing a tipping point </vt:lpstr>
      <vt:lpstr>PowerPoint Presentation</vt:lpstr>
      <vt:lpstr>PowerPoint Presentation</vt:lpstr>
      <vt:lpstr>PowerPoint Presentation</vt:lpstr>
      <vt:lpstr>Social contagion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Lefort, Peter</dc:creator>
  <cp:lastModifiedBy>Tristram Smith</cp:lastModifiedBy>
  <cp:revision>7</cp:revision>
  <dcterms:created xsi:type="dcterms:W3CDTF">2023-01-09T09:08:18Z</dcterms:created>
  <dcterms:modified xsi:type="dcterms:W3CDTF">2025-07-27T18:02:01Z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0x010100425FB56456F1FC4A89A70B8743B40E19</vt:lpwstr>
  </property>
</Properties>
</file>